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11-Oct-22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java-linkedlist" TargetMode="External"/><Relationship Id="rId2" Type="http://schemas.openxmlformats.org/officeDocument/2006/relationships/hyperlink" Target="https://www.javatpoint.com/java-array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vatpoint.com/java-priorityqueu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java-linkedlist" TargetMode="External"/><Relationship Id="rId2" Type="http://schemas.openxmlformats.org/officeDocument/2006/relationships/hyperlink" Target="https://www.javatpoint.com/java-array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vatpoint.com/java-priorityqueu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interface-in-java" TargetMode="External"/><Relationship Id="rId2" Type="http://schemas.openxmlformats.org/officeDocument/2006/relationships/hyperlink" Target="https://www.javatpoint.com/object-and-class-in-ja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rgbClr val="002060"/>
                </a:solidFill>
              </a:rPr>
              <a:t> Components of Collection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</a:p>
          <a:p>
            <a:pPr algn="l"/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Framework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marL="0" indent="0" algn="just">
              <a:buNone/>
            </a:pPr>
            <a:r>
              <a:rPr lang="en-US" sz="3600" dirty="0"/>
              <a:t>The </a:t>
            </a:r>
            <a:r>
              <a:rPr lang="en-US" sz="3600" b="1" dirty="0">
                <a:solidFill>
                  <a:srgbClr val="FF0000"/>
                </a:solidFill>
              </a:rPr>
              <a:t>Collection in Java</a:t>
            </a:r>
            <a:r>
              <a:rPr lang="en-US" sz="3600" dirty="0"/>
              <a:t> is a framework that provides an </a:t>
            </a:r>
            <a:r>
              <a:rPr lang="en-US" sz="3600" dirty="0">
                <a:solidFill>
                  <a:srgbClr val="FF0000"/>
                </a:solidFill>
              </a:rPr>
              <a:t>architecture to store and manipulate the group of objects.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3600" dirty="0"/>
              <a:t>Java Collections can achieve all the operations that you </a:t>
            </a:r>
            <a:r>
              <a:rPr lang="en-US" sz="3600" dirty="0">
                <a:solidFill>
                  <a:srgbClr val="FF0000"/>
                </a:solidFill>
              </a:rPr>
              <a:t>perform on a data such as searching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sorting,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insertion,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manipulation, and deletion.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600" dirty="0"/>
              <a:t>Java Collection means a single unit of objects. Java Collection framework provides many interfaces </a:t>
            </a:r>
            <a:r>
              <a:rPr lang="en-US" sz="3600" dirty="0">
                <a:solidFill>
                  <a:srgbClr val="FF0000"/>
                </a:solidFill>
              </a:rPr>
              <a:t>(Set, List, Queue, </a:t>
            </a:r>
            <a:r>
              <a:rPr lang="en-US" sz="3600" dirty="0" err="1">
                <a:solidFill>
                  <a:srgbClr val="FF0000"/>
                </a:solidFill>
              </a:rPr>
              <a:t>Deque</a:t>
            </a:r>
            <a:r>
              <a:rPr lang="en-US" sz="3600" dirty="0">
                <a:solidFill>
                  <a:srgbClr val="FF0000"/>
                </a:solidFill>
              </a:rPr>
              <a:t>) and classes (</a:t>
            </a:r>
            <a:r>
              <a:rPr lang="en-US" sz="3600" dirty="0" err="1">
                <a:solidFill>
                  <a:srgbClr val="FF0000"/>
                </a:solidFill>
                <a:hlinkClick r:id="rId2"/>
              </a:rPr>
              <a:t>ArrayList</a:t>
            </a:r>
            <a:r>
              <a:rPr lang="en-US" sz="3600" dirty="0">
                <a:solidFill>
                  <a:srgbClr val="FF0000"/>
                </a:solidFill>
              </a:rPr>
              <a:t>, Vector, </a:t>
            </a:r>
            <a:r>
              <a:rPr lang="en-US" sz="3600" dirty="0" err="1">
                <a:solidFill>
                  <a:srgbClr val="FF0000"/>
                </a:solidFill>
                <a:hlinkClick r:id="rId3"/>
              </a:rPr>
              <a:t>LinkedList</a:t>
            </a:r>
            <a:r>
              <a:rPr lang="en-US" sz="3600" dirty="0">
                <a:solidFill>
                  <a:srgbClr val="FF0000"/>
                </a:solidFill>
              </a:rPr>
              <a:t>, </a:t>
            </a:r>
            <a:r>
              <a:rPr lang="en-US" sz="3600" dirty="0" err="1">
                <a:solidFill>
                  <a:srgbClr val="FF0000"/>
                </a:solidFill>
                <a:hlinkClick r:id="rId4"/>
              </a:rPr>
              <a:t>PriorityQueue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LinkedHashSet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TreeSet</a:t>
            </a:r>
            <a:r>
              <a:rPr lang="en-US" sz="3600" dirty="0">
                <a:solidFill>
                  <a:srgbClr val="FF0000"/>
                </a:solidFill>
              </a:rPr>
              <a:t>).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600" dirty="0"/>
              <a:t>Java Collection means a single unit of objects. Java Collection framework provides many interfaces </a:t>
            </a:r>
            <a:r>
              <a:rPr lang="en-US" sz="3600" dirty="0">
                <a:solidFill>
                  <a:srgbClr val="FF0000"/>
                </a:solidFill>
              </a:rPr>
              <a:t>(Set, List, Queue, </a:t>
            </a:r>
            <a:r>
              <a:rPr lang="en-US" sz="3600" dirty="0" err="1">
                <a:solidFill>
                  <a:srgbClr val="FF0000"/>
                </a:solidFill>
              </a:rPr>
              <a:t>Deque</a:t>
            </a:r>
            <a:r>
              <a:rPr lang="en-US" sz="3600" dirty="0">
                <a:solidFill>
                  <a:srgbClr val="FF0000"/>
                </a:solidFill>
              </a:rPr>
              <a:t>) and classes (</a:t>
            </a:r>
            <a:r>
              <a:rPr lang="en-US" sz="3600" dirty="0" err="1">
                <a:solidFill>
                  <a:srgbClr val="FF0000"/>
                </a:solidFill>
                <a:hlinkClick r:id="rId2"/>
              </a:rPr>
              <a:t>ArrayList</a:t>
            </a:r>
            <a:r>
              <a:rPr lang="en-US" sz="3600" dirty="0">
                <a:solidFill>
                  <a:srgbClr val="FF0000"/>
                </a:solidFill>
              </a:rPr>
              <a:t>, Vector, </a:t>
            </a:r>
            <a:r>
              <a:rPr lang="en-US" sz="3600" dirty="0" err="1">
                <a:solidFill>
                  <a:srgbClr val="FF0000"/>
                </a:solidFill>
                <a:hlinkClick r:id="rId3"/>
              </a:rPr>
              <a:t>LinkedList</a:t>
            </a:r>
            <a:r>
              <a:rPr lang="en-US" sz="3600" dirty="0">
                <a:solidFill>
                  <a:srgbClr val="FF0000"/>
                </a:solidFill>
              </a:rPr>
              <a:t>, </a:t>
            </a:r>
            <a:r>
              <a:rPr lang="en-US" sz="3600" dirty="0" err="1">
                <a:solidFill>
                  <a:srgbClr val="FF0000"/>
                </a:solidFill>
                <a:hlinkClick r:id="rId4"/>
              </a:rPr>
              <a:t>PriorityQueue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LinkedHashSet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TreeSet</a:t>
            </a:r>
            <a:r>
              <a:rPr lang="en-US" sz="3600" dirty="0">
                <a:solidFill>
                  <a:srgbClr val="FF0000"/>
                </a:solidFill>
              </a:rPr>
              <a:t>).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r>
              <a:rPr lang="en-US" sz="3600" dirty="0"/>
              <a:t>What is Collection in Java</a:t>
            </a:r>
          </a:p>
          <a:p>
            <a:r>
              <a:rPr lang="en-US" sz="3600" dirty="0"/>
              <a:t>A Collection </a:t>
            </a:r>
            <a:r>
              <a:rPr lang="en-US" sz="3600" dirty="0">
                <a:solidFill>
                  <a:srgbClr val="FF0000"/>
                </a:solidFill>
              </a:rPr>
              <a:t>represents a single unit of objects, i.e., a group.</a:t>
            </a:r>
          </a:p>
          <a:p>
            <a:r>
              <a:rPr lang="en-US" sz="3600" b="1" u="sng" dirty="0"/>
              <a:t>What is a framework in Java</a:t>
            </a:r>
          </a:p>
          <a:p>
            <a:r>
              <a:rPr lang="en-US" sz="3600" dirty="0"/>
              <a:t>It provides </a:t>
            </a:r>
            <a:r>
              <a:rPr lang="en-US" sz="3600" dirty="0">
                <a:solidFill>
                  <a:srgbClr val="FF0000"/>
                </a:solidFill>
              </a:rPr>
              <a:t>readymade architecture.</a:t>
            </a:r>
          </a:p>
          <a:p>
            <a:r>
              <a:rPr lang="en-US" sz="3600" dirty="0"/>
              <a:t>It </a:t>
            </a:r>
            <a:r>
              <a:rPr lang="en-US" sz="3600" dirty="0">
                <a:solidFill>
                  <a:srgbClr val="FF0000"/>
                </a:solidFill>
              </a:rPr>
              <a:t>represents a set of classes and interfaces.</a:t>
            </a:r>
          </a:p>
          <a:p>
            <a:r>
              <a:rPr lang="en-US" sz="3600" dirty="0"/>
              <a:t>It is </a:t>
            </a:r>
            <a:r>
              <a:rPr lang="en-US" sz="3600" dirty="0">
                <a:solidFill>
                  <a:srgbClr val="FF0000"/>
                </a:solidFill>
              </a:rPr>
              <a:t>optional.</a:t>
            </a:r>
          </a:p>
        </p:txBody>
      </p:sp>
    </p:spTree>
    <p:extLst>
      <p:ext uri="{BB962C8B-B14F-4D97-AF65-F5344CB8AC3E}">
        <p14:creationId xmlns:p14="http://schemas.microsoft.com/office/powerpoint/2010/main" val="7863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r>
              <a:rPr lang="en-US" sz="3600" b="1" u="sng" dirty="0"/>
              <a:t>What is Collection framework</a:t>
            </a:r>
          </a:p>
          <a:p>
            <a:pPr algn="just">
              <a:lnSpc>
                <a:spcPct val="150000"/>
              </a:lnSpc>
            </a:pPr>
            <a:r>
              <a:rPr lang="en-US" sz="3600" dirty="0"/>
              <a:t>The Collection framework represents a unified </a:t>
            </a:r>
            <a:r>
              <a:rPr lang="en-US" sz="3600" dirty="0">
                <a:solidFill>
                  <a:srgbClr val="FF0000"/>
                </a:solidFill>
              </a:rPr>
              <a:t>architecture for storing and manipulating a group of objects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1. It has: </a:t>
            </a:r>
            <a:r>
              <a:rPr lang="en-US" sz="3600" dirty="0" smtClean="0">
                <a:solidFill>
                  <a:srgbClr val="FF0000"/>
                </a:solidFill>
              </a:rPr>
              <a:t>Interfaces </a:t>
            </a:r>
            <a:r>
              <a:rPr lang="en-US" sz="3600" dirty="0">
                <a:solidFill>
                  <a:srgbClr val="FF0000"/>
                </a:solidFill>
              </a:rPr>
              <a:t>and its implementations, i.e., classes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2. Algorithm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Hierarchy </a:t>
            </a:r>
            <a:r>
              <a:rPr lang="en-US" sz="3600" dirty="0"/>
              <a:t>of Collection </a:t>
            </a:r>
            <a:r>
              <a:rPr lang="en-US" sz="3600" dirty="0" smtClean="0"/>
              <a:t>Framework Let </a:t>
            </a:r>
            <a:r>
              <a:rPr lang="en-US" sz="3600" dirty="0"/>
              <a:t>us see the </a:t>
            </a:r>
            <a:r>
              <a:rPr lang="en-US" sz="3600" dirty="0">
                <a:solidFill>
                  <a:srgbClr val="FF0000"/>
                </a:solidFill>
              </a:rPr>
              <a:t>hierarchy of Collection framework. The </a:t>
            </a:r>
            <a:r>
              <a:rPr lang="en-US" sz="3600" b="1" dirty="0" err="1">
                <a:solidFill>
                  <a:srgbClr val="FF0000"/>
                </a:solidFill>
              </a:rPr>
              <a:t>java.util</a:t>
            </a:r>
            <a:r>
              <a:rPr lang="en-US" sz="3600" dirty="0"/>
              <a:t> package contains all the </a:t>
            </a:r>
            <a:r>
              <a:rPr lang="en-US" sz="3600" dirty="0">
                <a:solidFill>
                  <a:srgbClr val="FF0000"/>
                </a:solidFill>
                <a:hlinkClick r:id="rId2"/>
              </a:rPr>
              <a:t>classes</a:t>
            </a:r>
            <a:r>
              <a:rPr lang="en-US" sz="3600" dirty="0">
                <a:solidFill>
                  <a:srgbClr val="FF0000"/>
                </a:solidFill>
              </a:rPr>
              <a:t> and </a:t>
            </a:r>
            <a:r>
              <a:rPr lang="en-US" sz="3600" dirty="0">
                <a:solidFill>
                  <a:srgbClr val="FF0000"/>
                </a:solidFill>
                <a:hlinkClick r:id="rId3"/>
              </a:rPr>
              <a:t>interfaces</a:t>
            </a:r>
            <a:r>
              <a:rPr lang="en-US" sz="3600" dirty="0">
                <a:solidFill>
                  <a:srgbClr val="FF0000"/>
                </a:solidFill>
              </a:rPr>
              <a:t> for the Collection </a:t>
            </a:r>
            <a:r>
              <a:rPr lang="en-US" sz="3600" dirty="0" smtClean="0">
                <a:solidFill>
                  <a:srgbClr val="FF0000"/>
                </a:solidFill>
              </a:rPr>
              <a:t>framework.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6868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2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 Components of Collection </a:t>
            </a:r>
            <a:r>
              <a:rPr lang="en-US" b="1" u="sng" dirty="0" smtClean="0">
                <a:solidFill>
                  <a:srgbClr val="FF0000"/>
                </a:solidFill>
              </a:rPr>
              <a:t>Framework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839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9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227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20</cp:revision>
  <dcterms:created xsi:type="dcterms:W3CDTF">2006-08-16T00:00:00Z</dcterms:created>
  <dcterms:modified xsi:type="dcterms:W3CDTF">2022-10-11T05:55:17Z</dcterms:modified>
</cp:coreProperties>
</file>